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7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45:25.7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28 182 24575,'0'0'0,"0"5"0,0 6 0,0 5 0,0 5 0,0 2 0,0 3 0,0 1 0,0 1 0,0-1 0,0 1 0,0-1 0,0 0 0,0 0 0,0-1 0,0 1 0,0-11 0,0-12 0,0-9 0,0-10 0,0-6 0,0-5 0,0-1 0,0-2 0,0 1 0,0-1 0,0 1 0,0 1 0,0 0 0,0 0 0,0 1 0,0-1 0,5 6 0,6 5 0,-10 17 0,0-2 0,0 0 0,0 1 0,0-1 0,0 1 0,0-1 0,0 1 0,0 0 0,0-1 0,0 1 0,1 0 0,-1 0 0,1 0 0,14 5 0,-3 8 0,-4 7 0,-2 5 0,-4 1 0,-1 3 0,-2-1 0,0 0 0,-1 0 0,1-1 0,-1 1 0,1-2 0,-1-9 0,1-13 0,0-9 0,0-10 0,0-7 0,0-3 0,0-3 0,0 0 0,0-1 0,0 1 0,0 0 0,0 1 0,0 0 0,0 0 0,-5 6 0,0 0 0,0 0 0,-5 4 0,1-1 0,2 0 0,-4 2 0,2-1 0,-4 3 0,2 9 0,2 9 0,3 8 0,2 7 0,2 4 0,1 3 0,1 2 0,0 0 0,1 0 0,-1 0 0,1 0 0,-1-1 0,0-1 0,0 1 0,0-1 0,0 1 0,0-1 0,0 1 0,0-1 0,0 1 0,0-1 0,0 0 0,0 1 0,0-1 0,0 1 0,5-6 0,1 0 0,-1-11 0,-1-9 0,-1-10 0,-1-8 0,-1-5 0,0-4 0,-1-2 0,0 0 0,-1 0 0,1 0 0,0 0 0,0 1 0,0 0 0,0 0 0,0 1 0,0-1 0,0 1 0,0 0 0,0-1 0,0 1 0,0-1 0,0 1 0,0-1 0,0 1 0,0 0 0,0-1 0,0 1 0,0 9 0,0 12 0,0 11 0,0 9 0,0 6 0,5 5 0,1 1 0,-1 2 0,0 0 0,3-6 0,0-1 0,-1 0 0,3-5 0,-1 1 0,-2 1 0,-2 2 0,-2 2 0,-1 1 0,-1 1 0,-1 1 0,0 1 0,-1 0 0,1 0 0,0 0 0,0-1 0,-1 1 0,1-1 0,0 1 0,0-11 0,0-11 0,0-11 0,0-9 0,0-6 0,0-4 0,0-3 0,0 0 0,0-1 0,0 1 0,0 0 0,-5 5 0,0 2 0,0 0 0,0-1 0,2-2 0,-4 5 0,0 0 0,1 9 0,2 9 0,1 10 0,1 8 0,1 5 0,1 3 0,0 3 0,0 0 0,0 1 0,0-1 0,1-1 0,-1 1 0,0-2 0,0 1 0,0 0 0,0-1 0,0 0 0,0-5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50:25.18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505.12646"/>
      <inkml:brushProperty name="anchorY" value="-7100.85156"/>
      <inkml:brushProperty name="scaleFactor" value="0.5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50:25.77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351.79297"/>
      <inkml:brushProperty name="anchorY" value="-7947.51855"/>
      <inkml:brushProperty name="scaleFactor" value="0.5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50:25.9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198.45996"/>
      <inkml:brushProperty name="anchorY" value="-8794.18555"/>
      <inkml:brushProperty name="scaleFactor" value="0.5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50:26.6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045.12646"/>
      <inkml:brushProperty name="anchorY" value="-9640.85254"/>
      <inkml:brushProperty name="scaleFactor" value="0.5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50:26.77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891.79297"/>
      <inkml:brushProperty name="anchorY" value="-10487.51953"/>
      <inkml:brushProperty name="scaleFactor" value="0.5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50:27.13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738.45996"/>
      <inkml:brushProperty name="anchorY" value="-11334.18652"/>
      <inkml:brushProperty name="scaleFactor" value="0.5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50:27.28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585.12695"/>
      <inkml:brushProperty name="anchorY" value="-12180.85352"/>
      <inkml:brushProperty name="scaleFactor" value="0.5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45:27.73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3.69775"/>
      <inkml:brushProperty name="anchorY" value="-1319.09033"/>
      <inkml:brushProperty name="scaleFactor" value="0.5"/>
    </inkml:brush>
  </inkml:definitions>
  <inkml:trace contextRef="#ctx0" brushRef="#br0">107 0 24575,'0'0'0,"0"4"0,0 8 0,0 4 0,0 4 0,5-1 0,1 1 0,5-3 0,4-5 0,-1 2 0,-2-9 0,-3-9 0,-9-2 0,-2-6 0,-2-5 0,-5 1 0,0-2 0,-5 2 0,3-1 0,-4 4 0,-3 3 0,-3 3 0,3 8 0,-1 3 0,4 6 0,3 5 0,5 5 0,3 4 0,7-4 0,7-4 0,7-5 0,-1-9 0,-2-9 0,-4-8 0,-3-6 0,-3-3 0,-7 2 0,3 5 0,5 5 0,6 10 0,5 3 0,0 9 0,3-1 0,-8 1 0,-10-3 0,-9-1 0,-8-3 0,-5-1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45:37.7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.1024"/>
      <inkml:brushProperty name="anchorY" value="-526.81921"/>
      <inkml:brushProperty name="scaleFactor" value="0.5"/>
    </inkml:brush>
  </inkml:definitions>
  <inkml:trace contextRef="#ctx0" brushRef="#br0">159 1 24575,'0'0'0,"5"0"0,1 5 0,5 5 0,-1 6 0,-1 5 0,3 3 0,-2 2 0,-3 1 0,-1 0 0,-3 1 0,-1-1 0,-1 0 0,-1 0 0,0 0 0,-1-1 0,1 1 0,-6-1 0,1 1 0,-1-1 0,2 1 0,-5-1 0,2 1 0,0-1 0,2 0 0,2 1 0,-4-6 0,0 0 0,1 0 0,2 1 0,-4-4 0,1 1 0,1 1 0,1 1 0,-3-3 0,1 2 0,0 0 0,2 1 0,2 3 0,-4-4 0,1 0 0,1 1 0,-5-5 0,2 2 0,1 2 0,-4-5 0,2 3 0,1 1 0,-2 2 0,1 2 0,2-9 0,2-10 0,2-9 0,1-10 0,1-6 0,1-4 0,0-2 0,1-1 0,-1-1 0,0 1 0,1 0 0,-1 1 0,0 0 0,0 0 0,0 1 0,0-1 0,0 1 0,0-1 0,0 1 0,0-1 0,0 1 0,0 0 0,0-1 0,0 1 0,0-1 0,0 1 0,0-1 0,0 1 0,0 0 0,0-1 0,0 1 0,0-1 0,0 1 0,0-1 0,0 1 0,5 5 0,0 10 0,6 6 0,-1 10 0,-2 8 0,-1 6 0,-3 4 0,-1 3 0,3-4 0,0 0 0,0 1 0,-2 0 0,-1 1 0,-2 1 0,0 1 0,0 0 0,-2 1 0,1-1 0,0 1 0,5-6 0,0-5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46:08.85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901.01819"/>
      <inkml:brushProperty name="anchorY" value="-273.38879"/>
      <inkml:brushProperty name="scaleFactor" value="0.5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46:09.43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54.3515"/>
      <inkml:brushProperty name="anchorY" value="-1120.05554"/>
      <inkml:brushProperty name="scaleFactor" value="0.5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46:09.6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2.31519"/>
      <inkml:brushProperty name="anchorY" value="-1966.72217"/>
      <inkml:brushProperty name="scaleFactor" value="0.5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47:48.5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38.98193"/>
      <inkml:brushProperty name="anchorY" value="-2813.38916"/>
      <inkml:brushProperty name="scaleFactor" value="0.5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50:21.7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811.79272"/>
      <inkml:brushProperty name="anchorY" value="-5407.51855"/>
      <inkml:brushProperty name="scaleFactor" value="0.5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7:50:23.8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658.45947"/>
      <inkml:brushProperty name="anchorY" value="-6254.18506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81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25.png"/><Relationship Id="rId4" Type="http://schemas.openxmlformats.org/officeDocument/2006/relationships/customXml" Target="../ink/ink4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13.xml"/><Relationship Id="rId18" Type="http://schemas.openxmlformats.org/officeDocument/2006/relationships/customXml" Target="../ink/ink16.xml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customXml" Target="../ink/ink11.xml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914250" y="2686350"/>
            <a:ext cx="103635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 2.0 и OpenID Connect: Ключевые концепции
</a:t>
            </a: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Изучите основные понятия OAuth 2.0 и OpenID Connect за 15 минут.
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8800" y="1607375"/>
            <a:ext cx="5122800" cy="31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60%
</a:t>
            </a:r>
            <a:r>
              <a:rPr lang="en-US" sz="1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Процесс авторизации OAuth 2.0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Gartner, 2023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</a:t>
            </a:r>
            <a:endParaRPr lang="en-US" sz="2300" dirty="0"/>
          </a:p>
        </p:txBody>
      </p:sp>
      <p:sp>
        <p:nvSpPr>
          <p:cNvPr id="5" name="Text 2"/>
          <p:cNvSpPr txBox="1"/>
          <p:nvPr/>
        </p:nvSpPr>
        <p:spPr>
          <a:xfrm>
            <a:off x="6420400" y="2951825"/>
            <a:ext cx="51228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60% пользователей выбирают одноразовый вход через OAuth 2.0 из-за повышенной безопасности и удобства, избегая введения паролей повторно.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771E9A9E-66D7-06F3-3ABB-C47D8C7DC304}"/>
                  </a:ext>
                </a:extLst>
              </p14:cNvPr>
              <p14:cNvContentPartPr/>
              <p14:nvPr/>
            </p14:nvContentPartPr>
            <p14:xfrm>
              <a:off x="2295105" y="3276225"/>
              <a:ext cx="360" cy="36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771E9A9E-66D7-06F3-3ABB-C47D8C7DC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6465" y="326722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3631619-B339-C8AF-3E4F-12F5D9A85CE5}"/>
              </a:ext>
            </a:extLst>
          </p:cNvPr>
          <p:cNvGrpSpPr/>
          <p:nvPr/>
        </p:nvGrpSpPr>
        <p:grpSpPr>
          <a:xfrm>
            <a:off x="1904865" y="3371625"/>
            <a:ext cx="360" cy="360"/>
            <a:chOff x="1904865" y="3371625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CB523142-86F0-9FE3-E06F-5BF1BF9ABA58}"/>
                    </a:ext>
                  </a:extLst>
                </p14:cNvPr>
                <p14:cNvContentPartPr/>
                <p14:nvPr/>
              </p14:nvContentPartPr>
              <p14:xfrm>
                <a:off x="1904865" y="3371625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CB523142-86F0-9FE3-E06F-5BF1BF9ABA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5865" y="3362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833F151-5E36-215F-E25F-5B7CBF42B3EB}"/>
                    </a:ext>
                  </a:extLst>
                </p14:cNvPr>
                <p14:cNvContentPartPr/>
                <p14:nvPr/>
              </p14:nvContentPartPr>
              <p14:xfrm>
                <a:off x="1904865" y="3371625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833F151-5E36-215F-E25F-5B7CBF42B3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95865" y="3362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Токены в OAuth 2.0 обеспечивают безопасность через разделение задач: Access Token предоставляет доступ, Refresh Token обновляет Access без логина, ID Token отвечает за аутентификацию.Access Token гарантирует безопасный доступ, Refresh Token увеличивает удобство, ID Token улучшает пользовательский опыт с OpenID Connect.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Презентация по безопасности OAuth 2.0 и OpenID Connect, Октябрь 2023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Токены в OAuth 2.0: Роли и Применение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0" y="4111360"/>
            <a:ext cx="10715700" cy="1998729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1559200" y="6358500"/>
            <a:ext cx="632100" cy="45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322525" y="4164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Scopes и Permissions в OAuth 2.0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643875" y="1461050"/>
            <a:ext cx="52602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Определение и функция Scopes</a:t>
            </a:r>
            <a:endParaRPr lang="en-US" sz="2000" dirty="0"/>
          </a:p>
        </p:txBody>
      </p:sp>
      <p:sp>
        <p:nvSpPr>
          <p:cNvPr id="7" name="Text 3"/>
          <p:cNvSpPr txBox="1"/>
          <p:nvPr/>
        </p:nvSpPr>
        <p:spPr>
          <a:xfrm>
            <a:off x="643875" y="2163050"/>
            <a:ext cx="52602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Scopes в OAuth 2.0 задают границы доступа, определяя, какие действия клиент может выполнять. Они обеспечивают детальную настройку прав доступа, повышая безопасность взаимодействий.</a:t>
            </a:r>
            <a:endParaRPr lang="en-US" sz="1600" dirty="0"/>
          </a:p>
        </p:txBody>
      </p:sp>
      <p:sp>
        <p:nvSpPr>
          <p:cNvPr id="8" name="Text 4"/>
          <p:cNvSpPr txBox="1"/>
          <p:nvPr/>
        </p:nvSpPr>
        <p:spPr>
          <a:xfrm>
            <a:off x="6421875" y="1461050"/>
            <a:ext cx="52602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Управление правами доступа через Permissions</a:t>
            </a:r>
            <a:endParaRPr lang="en-US" sz="2000" dirty="0"/>
          </a:p>
        </p:txBody>
      </p:sp>
      <p:sp>
        <p:nvSpPr>
          <p:cNvPr id="9" name="Text 5"/>
          <p:cNvSpPr txBox="1"/>
          <p:nvPr/>
        </p:nvSpPr>
        <p:spPr>
          <a:xfrm>
            <a:off x="6421875" y="2163050"/>
            <a:ext cx="52602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Permissions дают возможность разработчикам управления доступом через конкретные Scope. Это позволяет точно определять, какие данные и службы доступны приложению.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</a:t>
            </a:r>
            <a:endParaRPr lang="en-US" sz="2300" dirty="0"/>
          </a:p>
        </p:txBody>
      </p:sp>
      <p:sp>
        <p:nvSpPr>
          <p:cNvPr id="4" name="Text 1"/>
          <p:cNvSpPr txBox="1"/>
          <p:nvPr/>
        </p:nvSpPr>
        <p:spPr>
          <a:xfrm>
            <a:off x="504500" y="2031800"/>
            <a:ext cx="37257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PKCE (Proof Key for Code Exchange) улучшает безопасность процессов авторизации. Он предотвращает перехват авторизационных кодов через середину атак (MitM).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8026400" y="26280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PKCE применяется путем генерации из приложения code_verifier и code_challenge, что обеспечивает сильную привязку между клиентом и авторизационным сервером.</a:t>
            </a:r>
            <a:endParaRPr 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516200" y="4417275"/>
            <a:ext cx="3725700" cy="115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Для аутентификации PKCE не требует хранения конфиденциальных данных в клиенте, что особенно важно для мобильных приложений и браузерных SPA.</a:t>
            </a:r>
            <a:endParaRPr 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8026400" y="49737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Адаптированность PKCE к обновленным протоколам безопасности приводит к его обязательности в будущих версиях OAuth 2.1 как метод защиты.</a:t>
            </a:r>
            <a:endParaRPr lang="en-US" sz="1400" dirty="0"/>
          </a:p>
        </p:txBody>
      </p:sp>
      <p:sp>
        <p:nvSpPr>
          <p:cNvPr id="8" name="Text 5"/>
          <p:cNvSpPr txBox="1"/>
          <p:nvPr/>
        </p:nvSpPr>
        <p:spPr>
          <a:xfrm>
            <a:off x="398600" y="482825"/>
            <a:ext cx="113949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PKCE: защита от атак перехвата</a:t>
            </a:r>
            <a:endParaRPr 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739776" y="5020200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Обновляемые токены безопасности, такие как Refresh Tokens, позволяют сократить частоту обязательных повторных входов, что улучшает пользовательский опыт.</a:t>
            </a:r>
            <a:endParaRPr lang="en-US" sz="1600" dirty="0"/>
          </a:p>
        </p:txBody>
      </p:sp>
      <p:sp>
        <p:nvSpPr>
          <p:cNvPr id="4" name="Text 1"/>
          <p:cNvSpPr txBox="1"/>
          <p:nvPr/>
        </p:nvSpPr>
        <p:spPr>
          <a:xfrm>
            <a:off x="791025" y="2916088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Мобильные приложения и SPA требуют поддержки токенов безопасности в безопасных хранилищах, как Secure Storage, для защиты от несанкционированного доступа.</a:t>
            </a:r>
            <a:endParaRPr 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6788823" y="2912938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Специализированные механизмы, такие как PKCE, предпочтительны над устаревшими методами, поскольку защищают от атак через URL и фишинговых попыток.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2740871" y="2422863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7" name="Text 4"/>
          <p:cNvSpPr txBox="1"/>
          <p:nvPr/>
        </p:nvSpPr>
        <p:spPr>
          <a:xfrm>
            <a:off x="5689634" y="4497000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2800" dirty="0"/>
          </a:p>
        </p:txBody>
      </p:sp>
      <p:sp>
        <p:nvSpPr>
          <p:cNvPr id="8" name="Text 5"/>
          <p:cNvSpPr txBox="1"/>
          <p:nvPr/>
        </p:nvSpPr>
        <p:spPr>
          <a:xfrm>
            <a:off x="8738671" y="2422863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  <p:sp>
        <p:nvSpPr>
          <p:cNvPr id="9" name="Text 6"/>
          <p:cNvSpPr txBox="1"/>
          <p:nvPr/>
        </p:nvSpPr>
        <p:spPr>
          <a:xfrm>
            <a:off x="535200" y="6429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 2.0 в мобильных и SPA-приложениях</a:t>
            </a:r>
            <a:endParaRPr lang="en-US" sz="3200" dirty="0"/>
          </a:p>
        </p:txBody>
      </p:sp>
      <p:sp>
        <p:nvSpPr>
          <p:cNvPr id="10" name="Text 7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15</a:t>
            </a:r>
            <a:endParaRPr lang="en-US" sz="2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0" y="3878619"/>
            <a:ext cx="10894500" cy="2393811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539250" y="523325"/>
            <a:ext cx="11113500" cy="206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OpenID Connect: Аутентификация через ID Token
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120402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OpenID Connect расширяет возможности OAuth 2.0, добавляя поддержку аутентификации через ID Token, который содержит основные сведения о пользователе, такие как идентификатор и время создания.
</a:t>
            </a:r>
            <a:endParaRPr lang="en-US" sz="1600" dirty="0"/>
          </a:p>
        </p:txBody>
      </p:sp>
      <p:sp>
        <p:nvSpPr>
          <p:cNvPr id="7" name="Text 3"/>
          <p:cNvSpPr txBox="1"/>
          <p:nvPr/>
        </p:nvSpPr>
        <p:spPr>
          <a:xfrm>
            <a:off x="678347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 Token используется для подтверждения личности пользователя, что позволяет клиентскому приложению предоставлять индивидуализированные услуги, не храня уникальные идентификаторы.
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17" y="2511713"/>
            <a:ext cx="485100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33" y="2553383"/>
            <a:ext cx="502200" cy="4017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34" y="4753825"/>
            <a:ext cx="424462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483" y="4753825"/>
            <a:ext cx="485100" cy="485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Ключевая информация в Header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Header включает информацию о типе токена и алгоритме, используемом для подписи, что упрощает проверку токена.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Идентификация в Payload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Основная часть, Payload, содержит информацию о пользователе, включая субъекта (sub), который идентифицирует пользователя.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Временные метки в ID Token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составе ID Token содержатся временные метки, такие как iat (время выпуска) и exp (время истечения), для управления сеансами.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Подпись в JWT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Подпись подтверждает целостность и подлинность токена, предотвращая мошеннические изменения или подмену содержания.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17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Структура ID Token в OpenID Connect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85DF67E-00F1-C92F-01C8-3EDC3EB2E830}"/>
                  </a:ext>
                </a:extLst>
              </p14:cNvPr>
              <p14:cNvContentPartPr/>
              <p14:nvPr/>
            </p14:nvContentPartPr>
            <p14:xfrm>
              <a:off x="2285385" y="3399870"/>
              <a:ext cx="360" cy="36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85DF67E-00F1-C92F-01C8-3EDC3EB2E8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76745" y="339087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18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Структура OpenID Connect включает OpenID Provider для аутентификации и Relying Party для предоставления услуг.OpenID Connect эффективно обеспечивает аутентификацию и авторизацию между различными сервисами.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OpenID Connect Specification, март 2023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Основные участники OpenID Connect</a:t>
            </a:r>
            <a:endParaRPr lang="en-US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65500" y="378525"/>
            <a:ext cx="10876200" cy="628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Флоу аутентификации в OpenID Connect</a:t>
            </a:r>
            <a:endParaRPr lang="en-US" sz="3200" dirty="0"/>
          </a:p>
        </p:txBody>
      </p:sp>
      <p:sp>
        <p:nvSpPr>
          <p:cNvPr id="4" name="Text 1"/>
          <p:cNvSpPr txBox="1"/>
          <p:nvPr/>
        </p:nvSpPr>
        <p:spPr>
          <a:xfrm>
            <a:off x="3432625" y="3938200"/>
            <a:ext cx="7398600" cy="1216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Hybrid Flow сочетает элементы обоих подходов, позволяя клиентам получить как код, так и токен одновременно, улучшая взаимодействие.</a:t>
            </a:r>
            <a:endParaRPr lang="en-US" sz="1500" dirty="0"/>
          </a:p>
        </p:txBody>
      </p:sp>
      <p:sp>
        <p:nvSpPr>
          <p:cNvPr id="5" name="Text 2"/>
          <p:cNvSpPr txBox="1"/>
          <p:nvPr/>
        </p:nvSpPr>
        <p:spPr>
          <a:xfrm>
            <a:off x="3826150" y="1443250"/>
            <a:ext cx="7451400" cy="125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Authorization Code Flow считается самым безопасным и обновленным, предоставляя клиенту безопасность через проверяемые авторизационные коды.</a:t>
            </a:r>
            <a:endParaRPr lang="en-US" sz="1500" dirty="0"/>
          </a:p>
        </p:txBody>
      </p:sp>
      <p:sp>
        <p:nvSpPr>
          <p:cNvPr id="6" name="Text 3"/>
          <p:cNvSpPr txBox="1"/>
          <p:nvPr/>
        </p:nvSpPr>
        <p:spPr>
          <a:xfrm>
            <a:off x="3642850" y="2699125"/>
            <a:ext cx="7634700" cy="1239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Implicit Flow был ранее популярен, но сейчас не рекомендуется из-за потенциальных уязвимостей и отсутствия явной проверки подписей.</a:t>
            </a:r>
            <a:endParaRPr lang="en-US" sz="1500" dirty="0"/>
          </a:p>
        </p:txBody>
      </p:sp>
      <p:sp>
        <p:nvSpPr>
          <p:cNvPr id="7" name="Text 4"/>
          <p:cNvSpPr txBox="1"/>
          <p:nvPr/>
        </p:nvSpPr>
        <p:spPr>
          <a:xfrm>
            <a:off x="3263961" y="5154700"/>
            <a:ext cx="7149600" cy="127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Разработка flow OIDC фокусируется на безопасности и стандартизации, предоставляя точный контроль со стороны сервера аутентификации над сессиями.</a:t>
            </a:r>
            <a:endParaRPr lang="en-US" sz="15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</a:t>
            </a:r>
            <a:endParaRPr lang="en-US" sz="2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25" y="469282"/>
            <a:ext cx="5920800" cy="5909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202425" y="1372975"/>
            <a:ext cx="57075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Как отличить OAuth 2.0 и OIDC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</a:t>
            </a:r>
            <a:endParaRPr lang="en-US" sz="2300" dirty="0"/>
          </a:p>
        </p:txBody>
      </p:sp>
      <p:sp>
        <p:nvSpPr>
          <p:cNvPr id="7" name="Text 2"/>
          <p:cNvSpPr txBox="1"/>
          <p:nvPr/>
        </p:nvSpPr>
        <p:spPr>
          <a:xfrm>
            <a:off x="1250860" y="4740398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то время как OIDC добавляет необходимую аутентификацию через ID Tokens, позволяя удостоверить, кто именно является пользователем, что особенно важно для входа в системы.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250860" y="3265467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 2.0 обеспечивает авторизацию, предоставляя доступ к ресурсам пользователя без непосредственной аутентификации. Это важно для доступа приложений к API на сторонних платформах.</a:t>
            </a:r>
            <a:endParaRPr lang="en-US" sz="1600" dirty="0"/>
          </a:p>
        </p:txBody>
      </p:sp>
      <p:sp>
        <p:nvSpPr>
          <p:cNvPr id="9" name="Text 4"/>
          <p:cNvSpPr txBox="1"/>
          <p:nvPr/>
        </p:nvSpPr>
        <p:spPr>
          <a:xfrm>
            <a:off x="576814" y="3250176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10" name="Text 5"/>
          <p:cNvSpPr txBox="1"/>
          <p:nvPr/>
        </p:nvSpPr>
        <p:spPr>
          <a:xfrm>
            <a:off x="576814" y="4725101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859" y="2258"/>
            <a:ext cx="6976200" cy="68603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277465" y="4433850"/>
            <a:ext cx="5835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 2.0 — это современный протокол авторизации, значительно упрощающий управление доступом между системами. OpenID Connect является его расширением, добавляющим надежную аутентификацию, чтобы вы знали, кто ваш пользователь.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277465" y="1261000"/>
            <a:ext cx="58356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Знакомство с OAuth 2.0 и OpenID Connect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2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21</a:t>
            </a:r>
            <a:endParaRPr lang="en-US" sz="2300" dirty="0"/>
          </a:p>
        </p:txBody>
      </p:sp>
      <p:sp>
        <p:nvSpPr>
          <p:cNvPr id="4" name="Text 1"/>
          <p:cNvSpPr txBox="1"/>
          <p:nvPr/>
        </p:nvSpPr>
        <p:spPr>
          <a:xfrm>
            <a:off x="504500" y="2031800"/>
            <a:ext cx="37257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Перехват токена может произойти при недостаточной защите каналов передачи данных между клиентом и сервером, особенно в случае отсутствия HTTPS.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8026400" y="26280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Фишинг-атаки направлены на обман пользователей с целью получения их учетных данных или токенов доступа, что может привести к компрометации данных.</a:t>
            </a:r>
            <a:endParaRPr 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516200" y="4417275"/>
            <a:ext cx="3725700" cy="115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Replay-атаки включают повторное использование токенов, что возможно, если истечение срока действия токенов не установлено или ими манипулируют.</a:t>
            </a:r>
            <a:endParaRPr 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8026400" y="49737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Недостаточная проверка источников запросов может способствовать несанкционированному доступу к ресурсам, поэтому важно контролировать IP и геолокацию.</a:t>
            </a:r>
            <a:endParaRPr lang="en-US" sz="1400" dirty="0"/>
          </a:p>
        </p:txBody>
      </p:sp>
      <p:sp>
        <p:nvSpPr>
          <p:cNvPr id="8" name="Text 5"/>
          <p:cNvSpPr txBox="1"/>
          <p:nvPr/>
        </p:nvSpPr>
        <p:spPr>
          <a:xfrm>
            <a:off x="398600" y="482825"/>
            <a:ext cx="113949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Основные угрозы безопасности OAuth 2.0 и OpenID Connect</a:t>
            </a:r>
            <a:endParaRPr lang="en-US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Защита токенов доступа: рекомендации по безопасности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Всегда используйте HTTPS для шифрования передачи данных. Это снижает риск перехвата токенов и усиливает общую безопасность взаимодействий.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Ограничивайте срок действия токенов и определяйте минимальные права доступа. Используйте Scopes для снижения риска избыточного доступа.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</a:t>
            </a:r>
            <a:endParaRPr lang="en-US" sz="23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65500" y="378525"/>
            <a:ext cx="10876200" cy="628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Practices: безопасное использование PKCE и Refresh Token</a:t>
            </a:r>
            <a:endParaRPr lang="en-US" sz="3200" dirty="0"/>
          </a:p>
        </p:txBody>
      </p:sp>
      <p:sp>
        <p:nvSpPr>
          <p:cNvPr id="4" name="Text 1"/>
          <p:cNvSpPr txBox="1"/>
          <p:nvPr/>
        </p:nvSpPr>
        <p:spPr>
          <a:xfrm>
            <a:off x="3432625" y="3938200"/>
            <a:ext cx="7398600" cy="1216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Ограничение доступа по IP и геолокации помогает предотвратить несанкционированный доступ, усиливая защиту системы от атак.</a:t>
            </a:r>
            <a:endParaRPr lang="en-US" sz="1500" dirty="0"/>
          </a:p>
        </p:txBody>
      </p:sp>
      <p:sp>
        <p:nvSpPr>
          <p:cNvPr id="5" name="Text 2"/>
          <p:cNvSpPr txBox="1"/>
          <p:nvPr/>
        </p:nvSpPr>
        <p:spPr>
          <a:xfrm>
            <a:off x="3826150" y="1443250"/>
            <a:ext cx="7451400" cy="125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PKCE обеспечивает защиту от атак MitM, добавляя дополнительный уровень безопасности при использовании Authorization Code Flow в публичных клиентах.</a:t>
            </a:r>
            <a:endParaRPr lang="en-US" sz="1500" dirty="0"/>
          </a:p>
        </p:txBody>
      </p:sp>
      <p:sp>
        <p:nvSpPr>
          <p:cNvPr id="6" name="Text 3"/>
          <p:cNvSpPr txBox="1"/>
          <p:nvPr/>
        </p:nvSpPr>
        <p:spPr>
          <a:xfrm>
            <a:off x="3642850" y="2699125"/>
            <a:ext cx="7634700" cy="1239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Refresh Tokens позволяет обновлять Access Tokens без переконфигурации, что минимизирует риск постоянного ввода учетных данных.</a:t>
            </a:r>
            <a:endParaRPr lang="en-US" sz="1500" dirty="0"/>
          </a:p>
        </p:txBody>
      </p:sp>
      <p:sp>
        <p:nvSpPr>
          <p:cNvPr id="7" name="Text 4"/>
          <p:cNvSpPr txBox="1"/>
          <p:nvPr/>
        </p:nvSpPr>
        <p:spPr>
          <a:xfrm>
            <a:off x="3263961" y="5154700"/>
            <a:ext cx="7149600" cy="127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Регулярно пересматривайте политики безопасности и интегрируйте обновления для фиксирования уязвимостей и модернизации процессов.</a:t>
            </a:r>
            <a:endParaRPr lang="en-US" sz="15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23</a:t>
            </a:r>
            <a:endParaRPr lang="en-US" sz="2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JWT и проблемы безопасности: защищаем API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 храните JWT в Local Storage, так как это делает их уязвимыми для атак XSS. Предпочтительна безопасная сессия хранения на стороне сервера.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Регулярно проверяйте подпись и срок действия (exp) JWT для поддержания актуальности и подлинности информации, содержащейся в токене.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24</a:t>
            </a:r>
            <a:endParaRPr lang="en-US" sz="2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5" y="2511713"/>
            <a:ext cx="424462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802" y="2511713"/>
            <a:ext cx="424462" cy="485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16" y="4753825"/>
            <a:ext cx="485100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483" y="4753825"/>
            <a:ext cx="485100" cy="485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 2.0 Mutual-TLS (mTLS)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mTLS добавляет аутентификацию клиента на уровне транспортного слоя, проверяя сертификаты для обеспечения дополнительной защиты.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DPoP (Proof-of-Possession)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DPoP обеспечивает защиту токенов с применением криптографических подписей, подтверждающих владение клиентским ключом.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Confidential Clients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Конфиденциальные клиенты предлагают более высокий уровень безопасности, так как они могут хранить секреты на серверной стороне.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Public Clients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Публичные клиенты менее защищены, поскольку секреты не могут быть безопасно хранены и требуют других механизмов безопасности.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Дополнительные механизмы безопасности: mTLS, DPoP</a:t>
            </a:r>
            <a:endParaRPr lang="en-US" sz="3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322401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2015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Появление OpenID Connect усилило стандартизацию SSO, позволяя компаниям использовать провайдеры, такие как Google для повышения безопасности.</a:t>
            </a:r>
            <a:endParaRPr lang="en-US" sz="1900" dirty="0"/>
          </a:p>
        </p:txBody>
      </p:sp>
      <p:sp>
        <p:nvSpPr>
          <p:cNvPr id="4" name="Text 1"/>
          <p:cNvSpPr txBox="1"/>
          <p:nvPr/>
        </p:nvSpPr>
        <p:spPr>
          <a:xfrm>
            <a:off x="4191598" y="4872249"/>
            <a:ext cx="527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2018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OpenID Connect в корпоративные системы расширяет возможности использования Identity Providers, таких как Okta и Auth0, обеспечивая гибкость.</a:t>
            </a:r>
            <a:endParaRPr lang="en-US" sz="1900" dirty="0"/>
          </a:p>
        </p:txBody>
      </p:sp>
      <p:sp>
        <p:nvSpPr>
          <p:cNvPr id="5" name="Text 2"/>
          <p:cNvSpPr txBox="1"/>
          <p:nvPr/>
        </p:nvSpPr>
        <p:spPr>
          <a:xfrm>
            <a:off x="7040476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2021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Рост популярности OpenID Connect в связке с SSO привел к значительному увеличению числа провайдеров и доверенных приложений, повышая общую безопасность.</a:t>
            </a:r>
            <a:endParaRPr lang="en-US" sz="1900" dirty="0"/>
          </a:p>
        </p:txBody>
      </p:sp>
      <p:sp>
        <p:nvSpPr>
          <p:cNvPr id="6" name="Text 3"/>
          <p:cNvSpPr txBox="1"/>
          <p:nvPr/>
        </p:nvSpPr>
        <p:spPr>
          <a:xfrm>
            <a:off x="1386799" y="526300"/>
            <a:ext cx="94185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9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SSO с OpenID Connect: корпоративные Identity Providers</a:t>
            </a:r>
            <a:endParaRPr lang="en-US" sz="2900" dirty="0"/>
          </a:p>
        </p:txBody>
      </p:sp>
      <p:sp>
        <p:nvSpPr>
          <p:cNvPr id="7" name="Text 4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27</a:t>
            </a:r>
            <a:endParaRPr lang="en-US" sz="23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Ошибки и уязвимости при использовании OAuth в мобильных приложениях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Неправильное хранение токенов в AsyncStorage может привести к их компрометации. Безопасное хранение жетонов критично для мобильных приложений.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Передача токенов через URL увеличивает риск утечки данных. Используйте более безопасные методы передачи, такие как POST-запросы.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28</a:t>
            </a:r>
            <a:endParaRPr lang="en-US" sz="23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598663" y="2478475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 2.1 исключает устаревшие флоу, такие как Implicit Flow, акцентируя внимание на повышении безопасности современных приложений.</a:t>
            </a:r>
            <a:endParaRPr lang="en-US" sz="1600" dirty="0"/>
          </a:p>
        </p:txBody>
      </p:sp>
      <p:sp>
        <p:nvSpPr>
          <p:cNvPr id="4" name="Text 1"/>
          <p:cNvSpPr txBox="1"/>
          <p:nvPr/>
        </p:nvSpPr>
        <p:spPr>
          <a:xfrm>
            <a:off x="6556388" y="5189450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Новые рекомендации по безопасности включают обновленные методы авторизации и меряются в будущем расширении возможностей протокола.</a:t>
            </a:r>
            <a:endParaRPr 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431237" y="3812675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Обязательное использование PKCE для всех клиентов значительно повышает уровень защиты, минимизируя возможность перехвата данных.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322525" y="4164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Будущее OAuth 2.1: обновления и перспективы безопасности</a:t>
            </a:r>
            <a:endParaRPr lang="en-US" sz="3200" dirty="0"/>
          </a:p>
        </p:txBody>
      </p:sp>
      <p:sp>
        <p:nvSpPr>
          <p:cNvPr id="7" name="Text 4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29</a:t>
            </a:r>
            <a:endParaRPr lang="en-US" sz="23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754825" y="2567100"/>
            <a:ext cx="9940500" cy="1723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 о современных стандартах безопасности
</a:t>
            </a: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 2.0 и OIDC остаются важными стандартами безопасности. Следуйте best practices для повышения безопасности и поддержания надежности ваших интеграций.</a:t>
            </a:r>
            <a:endParaRPr lang="en-US" sz="40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78BA5DDB-7567-F3A5-B0B3-1E5AE0C63D10}"/>
                  </a:ext>
                </a:extLst>
              </p14:cNvPr>
              <p14:cNvContentPartPr/>
              <p14:nvPr/>
            </p14:nvContentPartPr>
            <p14:xfrm>
              <a:off x="3085665" y="3780855"/>
              <a:ext cx="360" cy="3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78BA5DDB-7567-F3A5-B0B3-1E5AE0C63D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7025" y="37722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BD1B102C-DFB1-3DC8-8C96-711F9FF96D71}"/>
                  </a:ext>
                </a:extLst>
              </p14:cNvPr>
              <p14:cNvContentPartPr/>
              <p14:nvPr/>
            </p14:nvContentPartPr>
            <p14:xfrm>
              <a:off x="2704425" y="1285695"/>
              <a:ext cx="360" cy="3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BD1B102C-DFB1-3DC8-8C96-711F9FF96D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5785" y="12766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90DDEED-717D-6A5D-1368-9F351ECAD352}"/>
                  </a:ext>
                </a:extLst>
              </p14:cNvPr>
              <p14:cNvContentPartPr/>
              <p14:nvPr/>
            </p14:nvContentPartPr>
            <p14:xfrm>
              <a:off x="7124505" y="1580895"/>
              <a:ext cx="360" cy="36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90DDEED-717D-6A5D-1368-9F351ECAD3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5505" y="15722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9CCCCF7E-8367-1BA7-8A0F-2F76CA19C29E}"/>
                  </a:ext>
                </a:extLst>
              </p14:cNvPr>
              <p14:cNvContentPartPr/>
              <p14:nvPr/>
            </p14:nvContentPartPr>
            <p14:xfrm>
              <a:off x="8667105" y="2199735"/>
              <a:ext cx="360" cy="36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9CCCCF7E-8367-1BA7-8A0F-2F76CA19C2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58465" y="21910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C121D90-5E21-9F86-B235-34DC453BD353}"/>
                  </a:ext>
                </a:extLst>
              </p14:cNvPr>
              <p14:cNvContentPartPr/>
              <p14:nvPr/>
            </p14:nvContentPartPr>
            <p14:xfrm>
              <a:off x="8734065" y="2199735"/>
              <a:ext cx="360" cy="36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C121D90-5E21-9F86-B235-34DC453BD3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25425" y="219109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1F11E08-97B8-99B5-93C3-5CDBD47AE7E2}"/>
              </a:ext>
            </a:extLst>
          </p:cNvPr>
          <p:cNvGrpSpPr/>
          <p:nvPr/>
        </p:nvGrpSpPr>
        <p:grpSpPr>
          <a:xfrm>
            <a:off x="7571985" y="5162175"/>
            <a:ext cx="360" cy="360"/>
            <a:chOff x="7571985" y="5162175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FDC82BCA-AF5C-23A3-1442-58A2B770E510}"/>
                    </a:ext>
                  </a:extLst>
                </p14:cNvPr>
                <p14:cNvContentPartPr/>
                <p14:nvPr/>
              </p14:nvContentPartPr>
              <p14:xfrm>
                <a:off x="7571985" y="5162175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FDC82BCA-AF5C-23A3-1442-58A2B770E51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63345" y="51535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84378632-EF5E-5C21-8262-538BB823A026}"/>
                    </a:ext>
                  </a:extLst>
                </p14:cNvPr>
                <p14:cNvContentPartPr/>
                <p14:nvPr/>
              </p14:nvContentPartPr>
              <p14:xfrm>
                <a:off x="7571985" y="5162175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84378632-EF5E-5C21-8262-538BB823A0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63345" y="51535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7F929A8-B0B9-E741-F62D-E26BBCB64383}"/>
              </a:ext>
            </a:extLst>
          </p:cNvPr>
          <p:cNvGrpSpPr/>
          <p:nvPr/>
        </p:nvGrpSpPr>
        <p:grpSpPr>
          <a:xfrm>
            <a:off x="4419105" y="5095215"/>
            <a:ext cx="360" cy="360"/>
            <a:chOff x="4419105" y="5095215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CEF66803-931B-3680-967E-116946F72AEE}"/>
                    </a:ext>
                  </a:extLst>
                </p14:cNvPr>
                <p14:cNvContentPartPr/>
                <p14:nvPr/>
              </p14:nvContentPartPr>
              <p14:xfrm>
                <a:off x="4419105" y="5095215"/>
                <a:ext cx="360" cy="36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CEF66803-931B-3680-967E-116946F72A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10105" y="50865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2FFE3D4-07F2-1994-DA67-79974F3F7F8C}"/>
                    </a:ext>
                  </a:extLst>
                </p14:cNvPr>
                <p14:cNvContentPartPr/>
                <p14:nvPr/>
              </p14:nvContentPartPr>
              <p14:xfrm>
                <a:off x="4419105" y="5095215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2FFE3D4-07F2-1994-DA67-79974F3F7F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10105" y="50865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5" y="2511713"/>
            <a:ext cx="424462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83" y="2511713"/>
            <a:ext cx="485100" cy="485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34" y="4753825"/>
            <a:ext cx="424462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4120" y="4753825"/>
            <a:ext cx="363825" cy="485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Безопасность данных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 2.0 защищает учетные данные пользователей, исключая риск утечки конфиденциальной информации через незащищенные каналы в сети.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Удаление паролей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Пользователи могут входить в приложения, не вводя пароли, что устраняет необходимость хранения и передачи этих данных.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Гибкость в использовании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Протокол адаптируется под разные сценарии, предлагая разнообразные механизмы авторизации для широкого спектра приложений.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Широкое применение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Используется в системах глобального масштаба, таких как Google, Facebook и корпоративные системы доступа.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Почему OAuth 2.0 важен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8800" y="1607375"/>
            <a:ext cx="5122800" cy="31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1.25 миллиард различных приложений
</a:t>
            </a:r>
            <a:r>
              <a:rPr lang="en-US" sz="1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OpenID Connect: Расширение для аутентификации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данные OpenID Foundation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2300" dirty="0"/>
          </a:p>
        </p:txBody>
      </p:sp>
      <p:sp>
        <p:nvSpPr>
          <p:cNvPr id="5" name="Text 2"/>
          <p:cNvSpPr txBox="1"/>
          <p:nvPr/>
        </p:nvSpPr>
        <p:spPr>
          <a:xfrm>
            <a:off x="6420400" y="2951825"/>
            <a:ext cx="51228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OpenID Connect поддерживает аутентификацию в более чем 1.25 миллиарде приложений благодаря ID Token.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9477" y="150218"/>
            <a:ext cx="6537890" cy="6557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6400" y="-7620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2300" dirty="0"/>
          </a:p>
        </p:txBody>
      </p:sp>
      <p:sp>
        <p:nvSpPr>
          <p:cNvPr id="6" name="Text 1"/>
          <p:cNvSpPr txBox="1"/>
          <p:nvPr/>
        </p:nvSpPr>
        <p:spPr>
          <a:xfrm>
            <a:off x="5682475" y="715915"/>
            <a:ext cx="6140100" cy="173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Аутентификация и Авторизация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5682475" y="1813195"/>
            <a:ext cx="6140100" cy="344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Что такое аутентификация?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Аутентификация связана с проверкой личности пользователя. Важно убедиться, что пользователь является тем, кем себя называет.
</a:t>
            </a:r>
            <a:r>
              <a:rPr lang="en-US" sz="27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Понимаем авторизацию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Авторизация отвечает за то, что пользователь имеет право делать в системе. Например, доступ к определенным функциям или данным.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779A28C7-B9CC-3F2F-4943-83C00712F588}"/>
                  </a:ext>
                </a:extLst>
              </p14:cNvPr>
              <p14:cNvContentPartPr/>
              <p14:nvPr/>
            </p14:nvContentPartPr>
            <p14:xfrm>
              <a:off x="1227855" y="1039155"/>
              <a:ext cx="39960" cy="23760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779A28C7-B9CC-3F2F-4943-83C00712F5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8855" y="1030155"/>
                <a:ext cx="57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DAA9C12-9BE9-9E7B-C87D-61A095C8D05A}"/>
                  </a:ext>
                </a:extLst>
              </p14:cNvPr>
              <p14:cNvContentPartPr/>
              <p14:nvPr/>
            </p14:nvContentPartPr>
            <p14:xfrm>
              <a:off x="1199415" y="790395"/>
              <a:ext cx="64800" cy="5004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DAA9C12-9BE9-9E7B-C87D-61A095C8D0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0775" y="781395"/>
                <a:ext cx="824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26311175-EFB8-A653-D98B-D130AF43750E}"/>
                  </a:ext>
                </a:extLst>
              </p14:cNvPr>
              <p14:cNvContentPartPr/>
              <p14:nvPr/>
            </p14:nvContentPartPr>
            <p14:xfrm>
              <a:off x="3999855" y="1028355"/>
              <a:ext cx="87120" cy="38880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26311175-EFB8-A653-D98B-D130AF4375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90855" y="1019715"/>
                <a:ext cx="104760" cy="40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 2.0 включает четыре основные стороны для обеспечения безопасной передачи данных между приложениями.Протокол обеспечивает строгую модель авторизации, необходимую для современного обмена данными.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OAuth 2.0 Protocol Guide, 2023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Ключевые участники OAuth 2.0</a:t>
            </a: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5" y="2511713"/>
            <a:ext cx="424462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33" y="2531063"/>
            <a:ext cx="502200" cy="446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16" y="4753825"/>
            <a:ext cx="485100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802" y="4753825"/>
            <a:ext cx="424462" cy="485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Владелец ресурса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Это конечный пользователь, который предоставляет доступ приложению к своему ресурсу, будь то данные профиля или фотографии.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Клиент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Клиент — это приложение, которое запрашивает доступ к ресурсам от имени владельца ресурса.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Сервер авторизации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Сервер авторизации отвечает за проверку идентификации клиента и выдачу кодов авторизации и токенов.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Сервер ресурсов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Сервер ресурсов хранит защищенные данные и ресурсы, к которым клиент получает доступ через токены.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Ключевые участники OAuth 2.0</a:t>
            </a:r>
            <a:endParaRPr 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Типы грантов OAuth 2.0</a:t>
            </a:r>
            <a:endParaRPr lang="en-US" sz="3200" dirty="0"/>
          </a:p>
        </p:txBody>
      </p:sp>
      <p:sp>
        <p:nvSpPr>
          <p:cNvPr id="5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Код авторизации является самым безопасным методом и включает в себя процесс получения кода, а затем его обмена на токен.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4207675" y="2955038"/>
            <a:ext cx="3862200" cy="190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Implicit Grant предназначен для клиентских приложений, но сейчас не рекомендуется из-за низкой безопасности и уязвимостей.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Client Credentials используется для серверных приложений, где клиент автоматически аутентифицируется и использует свои учетные данные.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2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25" y="469282"/>
            <a:ext cx="5920800" cy="5909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202425" y="1372975"/>
            <a:ext cx="57075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Устаревшие и современные методы грантов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2300" dirty="0"/>
          </a:p>
        </p:txBody>
      </p:sp>
      <p:sp>
        <p:nvSpPr>
          <p:cNvPr id="7" name="Text 2"/>
          <p:cNvSpPr txBox="1"/>
          <p:nvPr/>
        </p:nvSpPr>
        <p:spPr>
          <a:xfrm>
            <a:off x="1250860" y="4740398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Модернизация OAuth 2.0 включает внедрение PKCE, которое улучшает безопасность, генерируя временные ключи и защищая от атак перехвата.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250860" y="3265467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Implicit Grant стал устаревшим из-за уязвимостей, таких как атаки перехвата токенов. Современные рекомендации предполагают использование более безопасных механизмов.</a:t>
            </a:r>
            <a:endParaRPr lang="en-US" sz="1600" dirty="0"/>
          </a:p>
        </p:txBody>
      </p:sp>
      <p:sp>
        <p:nvSpPr>
          <p:cNvPr id="9" name="Text 4"/>
          <p:cNvSpPr txBox="1"/>
          <p:nvPr/>
        </p:nvSpPr>
        <p:spPr>
          <a:xfrm>
            <a:off x="576814" y="3250176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10" name="Text 5"/>
          <p:cNvSpPr txBox="1"/>
          <p:nvPr/>
        </p:nvSpPr>
        <p:spPr>
          <a:xfrm>
            <a:off x="576814" y="4725101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1738</Words>
  <Application>Microsoft Office PowerPoint</Application>
  <PresentationFormat>Широкоэкранный</PresentationFormat>
  <Paragraphs>175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0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Антон Олисов</cp:lastModifiedBy>
  <cp:revision>2</cp:revision>
  <dcterms:created xsi:type="dcterms:W3CDTF">2025-02-19T07:43:52Z</dcterms:created>
  <dcterms:modified xsi:type="dcterms:W3CDTF">2025-02-19T07:50:40Z</dcterms:modified>
</cp:coreProperties>
</file>